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57" r:id="rId4"/>
    <p:sldId id="258" r:id="rId5"/>
    <p:sldId id="279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81" r:id="rId15"/>
    <p:sldId id="282" r:id="rId16"/>
    <p:sldId id="268" r:id="rId17"/>
    <p:sldId id="269" r:id="rId18"/>
    <p:sldId id="270" r:id="rId19"/>
    <p:sldId id="276" r:id="rId20"/>
    <p:sldId id="277" r:id="rId21"/>
    <p:sldId id="278" r:id="rId22"/>
    <p:sldId id="283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 varScale="1">
        <p:scale>
          <a:sx n="68" d="100"/>
          <a:sy n="68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2F9CFB-2C22-4DBC-8CD7-8D251BC4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86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1CCEB2-88BA-474F-859A-33F02546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691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8D78F-91E9-4089-8290-D32F512434AF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44AEBE-EBE0-4428-A978-D60BBC6982C5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CAE93-CE7F-4DA6-8690-352DCED989A2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F8D5BB-27E9-44E2-80B3-BFE4CE680BC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1045-ACAD-4E69-A2D1-82B941FD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8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82E6-E73A-4B72-8359-3DF6C7B6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8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BA2F-4B63-4BEB-A614-C98C86A92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83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32D2-E0D4-4879-8A07-A8B79D57B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20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C159-D96E-47D1-8E42-087244163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1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7EFB-7BE1-40ED-A511-EF8CF5C5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72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65807-2467-4316-BB1C-003A797D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3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D751-8F84-4986-A848-4CC923BE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D852-2C4C-453E-B567-21572E0A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4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2219-3830-434A-B464-B8AA6E9D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9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2679-04FF-4D26-8357-34141655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5F985B7-0D97-433D-AF3B-B674187EC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Self-Massage for Osteoarthritis of the Knee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by:</a:t>
            </a:r>
          </a:p>
          <a:p>
            <a:pPr lvl="1"/>
            <a:r>
              <a:rPr lang="en-US" dirty="0" smtClean="0"/>
              <a:t>Dorothea V. Atkins RN, M.A., </a:t>
            </a:r>
            <a:r>
              <a:rPr lang="en-US" dirty="0" err="1" smtClean="0"/>
              <a:t>Th.D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</p:txBody>
      </p:sp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DE15B3-6562-4D92-9578-29098783B40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810000" y="61722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91200"/>
            <a:ext cx="42672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429000"/>
            <a:ext cx="40417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00AC3-46D4-4F02-B83C-875C941174D0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Warm-Up Phase: </a:t>
            </a:r>
            <a:br>
              <a:rPr lang="en-US" b="1" smtClean="0"/>
            </a:br>
            <a:r>
              <a:rPr lang="en-US" b="1" smtClean="0"/>
              <a:t>Arm Raises</a:t>
            </a:r>
            <a:endParaRPr lang="en-US" sz="40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76400"/>
            <a:ext cx="4419600" cy="4602163"/>
          </a:xfrm>
        </p:spPr>
        <p:txBody>
          <a:bodyPr/>
          <a:lstStyle/>
          <a:p>
            <a:pPr eaLnBrk="1" hangingPunct="1"/>
            <a:r>
              <a:rPr lang="en-US" sz="2400" b="1" smtClean="0"/>
              <a:t>Inhale </a:t>
            </a:r>
          </a:p>
          <a:p>
            <a:pPr lvl="1" eaLnBrk="1" hangingPunct="1"/>
            <a:r>
              <a:rPr lang="en-US" sz="2000" b="1" smtClean="0"/>
              <a:t>Raise right arm to ceiling </a:t>
            </a:r>
          </a:p>
          <a:p>
            <a:pPr eaLnBrk="1" hangingPunct="1"/>
            <a:r>
              <a:rPr lang="en-US" sz="2400" b="1" smtClean="0"/>
              <a:t>Exhale</a:t>
            </a:r>
          </a:p>
          <a:p>
            <a:pPr lvl="1" eaLnBrk="1" hangingPunct="1"/>
            <a:r>
              <a:rPr lang="en-US" sz="2000" b="1" smtClean="0"/>
              <a:t>Lower right arm to side</a:t>
            </a:r>
          </a:p>
          <a:p>
            <a:pPr eaLnBrk="1" hangingPunct="1"/>
            <a:r>
              <a:rPr lang="en-US" sz="2400" b="1" smtClean="0"/>
              <a:t>Inhale</a:t>
            </a:r>
          </a:p>
          <a:p>
            <a:pPr lvl="1" eaLnBrk="1" hangingPunct="1"/>
            <a:r>
              <a:rPr lang="en-US" sz="2000" b="1" smtClean="0"/>
              <a:t>Raise left arm to ceiling</a:t>
            </a:r>
          </a:p>
          <a:p>
            <a:pPr eaLnBrk="1" hangingPunct="1"/>
            <a:r>
              <a:rPr lang="en-US" sz="2400" b="1" smtClean="0"/>
              <a:t>Exhale</a:t>
            </a:r>
          </a:p>
          <a:p>
            <a:pPr lvl="1" eaLnBrk="1" hangingPunct="1"/>
            <a:r>
              <a:rPr lang="en-US" sz="2000" b="1" smtClean="0"/>
              <a:t>Lower left arm to side</a:t>
            </a:r>
          </a:p>
          <a:p>
            <a:pPr eaLnBrk="1" hangingPunct="1"/>
            <a:r>
              <a:rPr lang="en-US" sz="2400" b="1" smtClean="0"/>
              <a:t>Repeat two more times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3810000" y="6172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48FA5B-D0DC-45BC-A8E3-F333C1D4FE57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Warm-Up Phase:</a:t>
            </a:r>
            <a:br>
              <a:rPr lang="en-US" b="1" smtClean="0"/>
            </a:br>
            <a:r>
              <a:rPr lang="en-US" b="1" smtClean="0"/>
              <a:t>Wrist Circles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Sit with elbows tucked at waist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Forearms out in front (waist height) 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Palms facing down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Circle right wrist five times 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Circle left wrist five times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810000" y="61722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124B5-CFBD-4861-8779-B79566ED7356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Warm-Up Phase:</a:t>
            </a:r>
            <a:br>
              <a:rPr lang="en-US" b="1" smtClean="0"/>
            </a:br>
            <a:r>
              <a:rPr lang="en-US" b="1" smtClean="0"/>
              <a:t>Thigh Muscle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464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Hands on top of thigh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Raise right knee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Hold for a count of three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Lower to floor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Raise left knee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Hold for a count of three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Lower to floor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Repeat four more times</a:t>
            </a:r>
          </a:p>
        </p:txBody>
      </p:sp>
      <p:pic>
        <p:nvPicPr>
          <p:cNvPr id="13317" name="Picture 8" descr="VHI Copyright for images purcha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3810000" y="6172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675" y="1999456"/>
            <a:ext cx="2787650" cy="372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8AC0B-A740-4C63-9AED-C4BC76603A95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marL="838200" indent="-838200" eaLnBrk="1" hangingPunct="1"/>
            <a:r>
              <a:rPr lang="en-US" b="1" smtClean="0"/>
              <a:t>Application:</a:t>
            </a:r>
            <a:br>
              <a:rPr lang="en-US" b="1" smtClean="0"/>
            </a:br>
            <a:r>
              <a:rPr lang="en-US" b="1" smtClean="0"/>
              <a:t>Tapotement /Tapping Thigh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724400"/>
          </a:xfrm>
        </p:spPr>
        <p:txBody>
          <a:bodyPr/>
          <a:lstStyle/>
          <a:p>
            <a:pPr eaLnBrk="1" hangingPunct="1"/>
            <a:r>
              <a:rPr lang="en-US" b="1" dirty="0" smtClean="0"/>
              <a:t>With soft closed fists</a:t>
            </a:r>
          </a:p>
          <a:p>
            <a:pPr eaLnBrk="1" hangingPunct="1"/>
            <a:r>
              <a:rPr lang="en-US" b="1" dirty="0" smtClean="0"/>
              <a:t>Rhythmically tap both fists to the top of both thighs:</a:t>
            </a:r>
          </a:p>
          <a:p>
            <a:pPr lvl="1" eaLnBrk="1" hangingPunct="1"/>
            <a:r>
              <a:rPr lang="en-US" b="1" dirty="0" smtClean="0"/>
              <a:t>Upper- times 10</a:t>
            </a:r>
          </a:p>
          <a:p>
            <a:pPr lvl="1" eaLnBrk="1" hangingPunct="1"/>
            <a:r>
              <a:rPr lang="en-US" b="1" dirty="0" smtClean="0"/>
              <a:t>Middle- times 10</a:t>
            </a:r>
          </a:p>
          <a:p>
            <a:pPr lvl="1" eaLnBrk="1" hangingPunct="1"/>
            <a:r>
              <a:rPr lang="en-US" b="1" dirty="0" smtClean="0"/>
              <a:t>Lower-times 10</a:t>
            </a:r>
          </a:p>
          <a:p>
            <a:pPr eaLnBrk="1" hangingPunct="1"/>
            <a:r>
              <a:rPr lang="en-US" b="1" dirty="0" smtClean="0"/>
              <a:t>Repeat once more</a:t>
            </a:r>
          </a:p>
          <a:p>
            <a:pPr eaLnBrk="1" hangingPunct="1"/>
            <a:r>
              <a:rPr lang="en-US" b="1" dirty="0" smtClean="0"/>
              <a:t>Take three deep breaths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810000" y="6172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905000"/>
            <a:ext cx="3298151" cy="3726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3AED89-3DC4-465D-A015-3B15FC3A57B5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Lubricant</a:t>
            </a:r>
          </a:p>
        </p:txBody>
      </p:sp>
      <p:sp>
        <p:nvSpPr>
          <p:cNvPr id="15364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/>
              <a:t>        Apply lotion or cream to both thighs</a:t>
            </a:r>
            <a:r>
              <a:rPr lang="en-US" dirty="0" smtClean="0"/>
              <a:t>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0" y="6172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10" name="Picture 6" descr="VHI Copyright for images purcha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100" y="54356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950" y="2362201"/>
            <a:ext cx="1924050" cy="3082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B2A0FE-2535-4ECA-8D4D-C3477976DD64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Key Concepts for Application of Self-Massage</a:t>
            </a:r>
          </a:p>
        </p:txBody>
      </p:sp>
      <p:sp>
        <p:nvSpPr>
          <p:cNvPr id="1638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29000"/>
          </a:xfrm>
          <a:noFill/>
        </p:spPr>
        <p:txBody>
          <a:bodyPr/>
          <a:lstStyle/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dirty="0" smtClean="0"/>
              <a:t>Rocking - forward and backward motion</a:t>
            </a:r>
            <a:br>
              <a:rPr lang="en-US" sz="2800" b="1" dirty="0" smtClean="0"/>
            </a:br>
            <a:r>
              <a:rPr lang="en-US" sz="2800" b="1" dirty="0" smtClean="0"/>
              <a:t>with each stroke using heel of hand.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14400" y="2971800"/>
            <a:ext cx="63246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2</a:t>
            </a:r>
            <a:r>
              <a:rPr lang="en-US" b="1" dirty="0" smtClean="0"/>
              <a:t>.  </a:t>
            </a:r>
            <a:r>
              <a:rPr lang="en-US" sz="2800" b="1" dirty="0" smtClean="0"/>
              <a:t>Reposition- </a:t>
            </a:r>
            <a:r>
              <a:rPr lang="en-US" sz="2800" b="1" dirty="0"/>
              <a:t>sit forward, extend</a:t>
            </a:r>
          </a:p>
          <a:p>
            <a:r>
              <a:rPr lang="en-US" sz="2800" b="1" dirty="0"/>
              <a:t>      lower leg.</a:t>
            </a:r>
            <a:endParaRPr lang="en-US" sz="2800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276600" y="6172200"/>
            <a:ext cx="284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242529-38B0-4DF9-BF8D-BABC4A77609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</a:t>
            </a:r>
            <a:br>
              <a:rPr lang="en-US" b="1" smtClean="0"/>
            </a:br>
            <a:r>
              <a:rPr lang="en-US" b="1" smtClean="0"/>
              <a:t>Front Glide of Right </a:t>
            </a:r>
            <a:r>
              <a:rPr lang="en-US" sz="4000" b="1" smtClean="0"/>
              <a:t>Thigh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572000" cy="4297363"/>
          </a:xfrm>
        </p:spPr>
        <p:txBody>
          <a:bodyPr/>
          <a:lstStyle/>
          <a:p>
            <a:pPr eaLnBrk="1" hangingPunct="1"/>
            <a:r>
              <a:rPr lang="en-US" sz="1800" b="1" smtClean="0"/>
              <a:t>Place heel of hand at hip crease </a:t>
            </a:r>
          </a:p>
          <a:p>
            <a:pPr eaLnBrk="1" hangingPunct="1"/>
            <a:endParaRPr lang="en-US" sz="1800" b="1" smtClean="0"/>
          </a:p>
          <a:p>
            <a:pPr eaLnBrk="1" hangingPunct="1"/>
            <a:r>
              <a:rPr lang="en-US" sz="1800" b="1" smtClean="0"/>
              <a:t>Glide down front of thigh using heel of hand, shift upper body into a forward lean (rocking forward) until stroke is complete</a:t>
            </a:r>
          </a:p>
          <a:p>
            <a:pPr eaLnBrk="1" hangingPunct="1"/>
            <a:r>
              <a:rPr lang="en-US" sz="1800" b="1" smtClean="0"/>
              <a:t>End at top of knee</a:t>
            </a:r>
          </a:p>
          <a:p>
            <a:pPr eaLnBrk="1" hangingPunct="1"/>
            <a:r>
              <a:rPr lang="en-US" sz="1800" b="1" smtClean="0"/>
              <a:t>Release hand sweep up, rocking backward into upright sitting position</a:t>
            </a:r>
          </a:p>
          <a:p>
            <a:pPr eaLnBrk="1" hangingPunct="1"/>
            <a:endParaRPr lang="en-US" sz="1800" b="1" smtClean="0"/>
          </a:p>
          <a:p>
            <a:pPr eaLnBrk="1" hangingPunct="1"/>
            <a:r>
              <a:rPr lang="en-US" sz="1800" b="1" smtClean="0"/>
              <a:t>Repeat four more times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352800" y="6172200"/>
            <a:ext cx="276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981200"/>
            <a:ext cx="2969416" cy="3611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819E98-E761-40A9-BFB1-9C6240390FE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</a:t>
            </a:r>
            <a:br>
              <a:rPr lang="en-US" b="1" smtClean="0"/>
            </a:br>
            <a:r>
              <a:rPr lang="en-US" b="1" smtClean="0"/>
              <a:t>Outside Glide of Right </a:t>
            </a:r>
            <a:r>
              <a:rPr lang="en-US" sz="4000" b="1" smtClean="0"/>
              <a:t>Thigh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267200" cy="4373563"/>
          </a:xfrm>
        </p:spPr>
        <p:txBody>
          <a:bodyPr/>
          <a:lstStyle/>
          <a:p>
            <a:pPr eaLnBrk="1" hangingPunct="1"/>
            <a:r>
              <a:rPr lang="en-US" b="1" smtClean="0"/>
              <a:t>Place heel of hand at top of outside thigh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b="1" smtClean="0"/>
              <a:t>Glide down to knee. Rocking forward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Release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Sweep up-rock backward 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Repeat four more times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3429000" y="6172200"/>
            <a:ext cx="2687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625" y="1603375"/>
            <a:ext cx="1873250" cy="370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7D1FAF-1B18-401E-8CD2-53E4B75D8AC1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 </a:t>
            </a:r>
            <a:br>
              <a:rPr lang="en-US" b="1" smtClean="0"/>
            </a:br>
            <a:r>
              <a:rPr lang="en-US" b="1" smtClean="0"/>
              <a:t>Inner Glide of Right </a:t>
            </a:r>
            <a:r>
              <a:rPr lang="en-US" sz="4000" b="1" smtClean="0"/>
              <a:t>Thigh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724400" cy="4449763"/>
          </a:xfrm>
        </p:spPr>
        <p:txBody>
          <a:bodyPr/>
          <a:lstStyle/>
          <a:p>
            <a:pPr eaLnBrk="1" hangingPunct="1"/>
            <a:r>
              <a:rPr lang="en-US" sz="2000" b="1" smtClean="0"/>
              <a:t>Place heel of left hand on inner right thigh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Glide down to knee- rock forward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Release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Sweep up- rock backward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Repeat four more times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Take three deep breaths</a:t>
            </a:r>
          </a:p>
        </p:txBody>
      </p:sp>
      <p:pic>
        <p:nvPicPr>
          <p:cNvPr id="19462" name="Picture 6" descr="VHI Copyright for images purcha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352800" y="6172200"/>
            <a:ext cx="276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958181"/>
            <a:ext cx="3390900" cy="3528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680D24-CC2F-4D8B-A2B6-25DFBBCAD187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</a:t>
            </a:r>
            <a:br>
              <a:rPr lang="en-US" b="1" smtClean="0"/>
            </a:br>
            <a:r>
              <a:rPr lang="en-US" b="1" smtClean="0"/>
              <a:t>Front Glide of </a:t>
            </a:r>
            <a:r>
              <a:rPr lang="en-US" b="1" i="1" smtClean="0"/>
              <a:t>Left </a:t>
            </a:r>
            <a:r>
              <a:rPr lang="en-US" sz="4000" b="1" smtClean="0"/>
              <a:t>Thigh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5720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Place heel of hand at crease of pants</a:t>
            </a:r>
          </a:p>
          <a:p>
            <a:pPr eaLnBrk="1" hangingPunct="1">
              <a:lnSpc>
                <a:spcPct val="90000"/>
              </a:lnSpc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Glide down front of thigh using heel of hand, rock forward</a:t>
            </a:r>
          </a:p>
          <a:p>
            <a:pPr eaLnBrk="1" hangingPunct="1">
              <a:lnSpc>
                <a:spcPct val="90000"/>
              </a:lnSpc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Release hand, sweep up, rocking backward into upright sitting position</a:t>
            </a:r>
          </a:p>
          <a:p>
            <a:pPr eaLnBrk="1" hangingPunct="1">
              <a:lnSpc>
                <a:spcPct val="90000"/>
              </a:lnSpc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Repeat four more times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200400" y="6172200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057400"/>
            <a:ext cx="2508481" cy="345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E44E8-B362-4DD7-93EF-A718CBF29F35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Precautions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Do not massage areas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Open wounds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Discoloration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Unusual swelling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The self-massage protocol is not intended as a substitute for medical advice. Stop if undue pain, shortness of breath, or dizziness occurs.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Beginning a new physical activity may cause muscle soreness.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810000" y="6172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13CF5D-2CB4-43CB-B40E-A42E44087355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 </a:t>
            </a:r>
            <a:br>
              <a:rPr lang="en-US" b="1" smtClean="0"/>
            </a:br>
            <a:r>
              <a:rPr lang="en-US" b="1" smtClean="0"/>
              <a:t>Outside Glide of </a:t>
            </a:r>
            <a:r>
              <a:rPr lang="en-US" b="1" i="1" smtClean="0"/>
              <a:t>Left </a:t>
            </a:r>
            <a:r>
              <a:rPr lang="en-US" sz="4000" b="1" smtClean="0"/>
              <a:t>Thigh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267200" cy="4373563"/>
          </a:xfrm>
        </p:spPr>
        <p:txBody>
          <a:bodyPr/>
          <a:lstStyle/>
          <a:p>
            <a:pPr eaLnBrk="1" hangingPunct="1"/>
            <a:r>
              <a:rPr lang="en-US" b="1" smtClean="0"/>
              <a:t>Place heel of hand at top of outside thigh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b="1" smtClean="0"/>
              <a:t>Glide down to knee, rock forward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Release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Sweep up, rock back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Repeat four more times</a:t>
            </a:r>
          </a:p>
        </p:txBody>
      </p:sp>
      <p:pic>
        <p:nvPicPr>
          <p:cNvPr id="21509" name="Picture 5" descr="VHI Copyright for images purcha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8"/>
          <p:cNvSpPr>
            <a:spLocks noChangeShapeType="1"/>
          </p:cNvSpPr>
          <p:nvPr/>
        </p:nvSpPr>
        <p:spPr bwMode="auto">
          <a:xfrm flipH="1" flipV="1">
            <a:off x="7162800" y="3429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7086600" y="3962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H="1">
            <a:off x="6781800" y="3429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67818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6601618" y="3657600"/>
            <a:ext cx="370681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3276600" y="6172200"/>
            <a:ext cx="284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249" y="1797050"/>
            <a:ext cx="1562100" cy="368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CBF9FF-5CE6-421F-A89A-8BC218A1050A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</a:t>
            </a:r>
            <a:br>
              <a:rPr lang="en-US" b="1" smtClean="0"/>
            </a:br>
            <a:r>
              <a:rPr lang="en-US" b="1" smtClean="0"/>
              <a:t>Inner Glide of </a:t>
            </a:r>
            <a:r>
              <a:rPr lang="en-US" b="1" i="1" smtClean="0"/>
              <a:t>Left </a:t>
            </a:r>
            <a:r>
              <a:rPr lang="en-US" sz="4000" b="1" smtClean="0"/>
              <a:t>Thigh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724400" cy="4449763"/>
          </a:xfrm>
        </p:spPr>
        <p:txBody>
          <a:bodyPr/>
          <a:lstStyle/>
          <a:p>
            <a:pPr eaLnBrk="1" hangingPunct="1"/>
            <a:r>
              <a:rPr lang="en-US" sz="2000" b="1" smtClean="0"/>
              <a:t>Place heel of right hand on inner left thigh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Glide down to knee, rock forward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Release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Sweep up, rock back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Repeat four more times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Take three deep breaths</a:t>
            </a:r>
          </a:p>
        </p:txBody>
      </p:sp>
      <p:pic>
        <p:nvPicPr>
          <p:cNvPr id="22533" name="Picture 5" descr="VHI Copyright for images purchas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ine 13"/>
          <p:cNvSpPr>
            <a:spLocks noChangeShapeType="1"/>
          </p:cNvSpPr>
          <p:nvPr/>
        </p:nvSpPr>
        <p:spPr bwMode="auto">
          <a:xfrm flipH="1">
            <a:off x="6553200" y="3810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>
            <a:off x="6781800" y="3810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>
            <a:off x="6553200" y="4191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 flipV="1">
            <a:off x="70866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7"/>
          <p:cNvSpPr>
            <a:spLocks noChangeShapeType="1"/>
          </p:cNvSpPr>
          <p:nvPr/>
        </p:nvSpPr>
        <p:spPr bwMode="auto">
          <a:xfrm flipH="1">
            <a:off x="7086600" y="3200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3429000" y="6172200"/>
            <a:ext cx="2687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0875" y="2012156"/>
            <a:ext cx="1873250" cy="370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006E24-C850-4458-B366-529B3BE5E9A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 </a:t>
            </a:r>
            <a:br>
              <a:rPr lang="en-US" b="1" smtClean="0"/>
            </a:br>
            <a:r>
              <a:rPr lang="en-US" b="1" smtClean="0"/>
              <a:t>Outside Glide of </a:t>
            </a:r>
            <a:r>
              <a:rPr lang="en-US" b="1" i="1" smtClean="0"/>
              <a:t>Left </a:t>
            </a:r>
            <a:r>
              <a:rPr lang="en-US" sz="4000" b="1" smtClean="0"/>
              <a:t>Thigh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267200" cy="4373563"/>
          </a:xfrm>
        </p:spPr>
        <p:txBody>
          <a:bodyPr/>
          <a:lstStyle/>
          <a:p>
            <a:pPr eaLnBrk="1" hangingPunct="1"/>
            <a:r>
              <a:rPr lang="en-US" b="1" smtClean="0"/>
              <a:t>Place heel of hand at top of outside thigh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b="1" smtClean="0"/>
              <a:t>Glide down to knee, rock forward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Release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Sweep up, rock back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Repeat four more times</a:t>
            </a:r>
          </a:p>
        </p:txBody>
      </p:sp>
      <p:pic>
        <p:nvPicPr>
          <p:cNvPr id="23557" name="Picture 4" descr="VHI Copyright for images purcha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6"/>
          <p:cNvSpPr>
            <a:spLocks noChangeShapeType="1"/>
          </p:cNvSpPr>
          <p:nvPr/>
        </p:nvSpPr>
        <p:spPr bwMode="auto">
          <a:xfrm flipH="1" flipV="1">
            <a:off x="7162800" y="3429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H="1">
            <a:off x="7086600" y="3962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H="1">
            <a:off x="6781800" y="3429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67818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 flipH="1">
            <a:off x="7467600" y="3429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276600" y="6172200"/>
            <a:ext cx="284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568" y="1925637"/>
            <a:ext cx="2104231" cy="361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5DE50D-3E2F-4B90-9B6A-F917D6BE9060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 </a:t>
            </a:r>
            <a:br>
              <a:rPr lang="en-US" b="1" smtClean="0"/>
            </a:br>
            <a:r>
              <a:rPr lang="en-US" b="1" smtClean="0"/>
              <a:t>Knee </a:t>
            </a:r>
            <a:r>
              <a:rPr lang="en-US" sz="4000" b="1" smtClean="0"/>
              <a:t>Friction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52578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Place palm over knee, finger tips compressed firmly into tissue</a:t>
            </a:r>
          </a:p>
          <a:p>
            <a:pPr eaLnBrk="1" hangingPunct="1"/>
            <a:r>
              <a:rPr lang="en-US" b="1" smtClean="0"/>
              <a:t>Five strokes back and forth motion:</a:t>
            </a:r>
          </a:p>
          <a:p>
            <a:pPr lvl="1" eaLnBrk="1" hangingPunct="1"/>
            <a:r>
              <a:rPr lang="en-US" b="1" smtClean="0"/>
              <a:t>Below the knees</a:t>
            </a:r>
          </a:p>
          <a:p>
            <a:pPr lvl="1" eaLnBrk="1" hangingPunct="1"/>
            <a:r>
              <a:rPr lang="en-US" b="1" smtClean="0"/>
              <a:t>Outer part of knees</a:t>
            </a:r>
          </a:p>
          <a:p>
            <a:pPr lvl="1" eaLnBrk="1" hangingPunct="1"/>
            <a:r>
              <a:rPr lang="en-US" b="1" smtClean="0"/>
              <a:t>Top of knees</a:t>
            </a:r>
          </a:p>
          <a:p>
            <a:pPr lvl="1" eaLnBrk="1" hangingPunct="1"/>
            <a:r>
              <a:rPr lang="en-US" b="1" smtClean="0"/>
              <a:t>Inner part of knees</a:t>
            </a:r>
          </a:p>
          <a:p>
            <a:pPr eaLnBrk="1" hangingPunct="1"/>
            <a:r>
              <a:rPr lang="en-US" b="1" smtClean="0"/>
              <a:t>Repeat two more times</a:t>
            </a: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H="1">
            <a:off x="66294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74676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 flipV="1">
            <a:off x="7772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6629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71628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7315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Rectangle 19"/>
          <p:cNvSpPr>
            <a:spLocks noChangeArrowheads="1"/>
          </p:cNvSpPr>
          <p:nvPr/>
        </p:nvSpPr>
        <p:spPr bwMode="auto">
          <a:xfrm>
            <a:off x="3429000" y="6172200"/>
            <a:ext cx="2687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638" y="1813220"/>
            <a:ext cx="2646362" cy="421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4011A-1A05-4C7B-A104-462D2B960738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Application: </a:t>
            </a:r>
            <a:br>
              <a:rPr lang="en-US" b="1" smtClean="0"/>
            </a:br>
            <a:r>
              <a:rPr lang="en-US" b="1" smtClean="0"/>
              <a:t>Glide Stroke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495800" cy="4724400"/>
          </a:xfrm>
        </p:spPr>
        <p:txBody>
          <a:bodyPr/>
          <a:lstStyle/>
          <a:p>
            <a:pPr eaLnBrk="1" hangingPunct="1"/>
            <a:r>
              <a:rPr lang="en-US" b="1" smtClean="0"/>
              <a:t>Place palms on each thigh, fingers forward</a:t>
            </a:r>
          </a:p>
          <a:p>
            <a:pPr eaLnBrk="1" hangingPunct="1"/>
            <a:r>
              <a:rPr lang="en-US" b="1" smtClean="0"/>
              <a:t>Glide down around knee to outside thigh</a:t>
            </a:r>
          </a:p>
          <a:p>
            <a:pPr eaLnBrk="1" hangingPunct="1"/>
            <a:r>
              <a:rPr lang="en-US" b="1" smtClean="0"/>
              <a:t>Repeat two more times</a:t>
            </a:r>
          </a:p>
          <a:p>
            <a:pPr eaLnBrk="1" hangingPunct="1"/>
            <a:r>
              <a:rPr lang="en-US" b="1" smtClean="0"/>
              <a:t>Glide down inner thigh</a:t>
            </a:r>
          </a:p>
          <a:p>
            <a:pPr eaLnBrk="1" hangingPunct="1"/>
            <a:r>
              <a:rPr lang="en-US" b="1" smtClean="0"/>
              <a:t>Sweep around knee to outside thigh</a:t>
            </a:r>
          </a:p>
          <a:p>
            <a:pPr eaLnBrk="1" hangingPunct="1"/>
            <a:r>
              <a:rPr lang="en-US" b="1" smtClean="0"/>
              <a:t>Repeat two more times</a:t>
            </a:r>
          </a:p>
          <a:p>
            <a:pPr eaLnBrk="1" hangingPunct="1"/>
            <a:r>
              <a:rPr lang="en-US" b="1" smtClean="0"/>
              <a:t>Take three breaths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3810000" y="6172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675" y="1999456"/>
            <a:ext cx="2787650" cy="372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280C5-50B2-4E11-A47C-6E6C0347BE2B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Relaxation – Breath Work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48719" y="1905000"/>
            <a:ext cx="4495800" cy="3962400"/>
          </a:xfrm>
        </p:spPr>
        <p:txBody>
          <a:bodyPr/>
          <a:lstStyle/>
          <a:p>
            <a:pPr eaLnBrk="1" hangingPunct="1"/>
            <a:r>
              <a:rPr lang="en-US" b="1" dirty="0" smtClean="0"/>
              <a:t>Sit comfortably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Close your eyes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Inhale for four counts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Exhale for four counts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Repeat two more times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76600" y="6172200"/>
            <a:ext cx="284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609F3-7E07-404D-B848-39AC81D323CF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Guidelines for Practice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Each individual’s body is unique, use common sense when following directions, make adjustments when necessary.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Wear comfortable loose clothing which allows easy access to the thigh.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The self-massage session takes approximately.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20 minutes; 5 minute warm-up, 10 minute massage, and 5minute relaxation.</a:t>
            </a:r>
            <a:r>
              <a:rPr lang="en-US" b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Maintain good posture and balance.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Select a sturdy chair and apply lubricant as needed.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3352800" y="6172200"/>
            <a:ext cx="276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581C74-AB4D-44CB-B058-802C7573D74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Self-Massage and Strokes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Self-massage is a self-treatment technique for the personal management of conditions or symptoms that respond to touch, manual, soft tissue manipulation or massage therapy.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Strokes used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Effleurage (glide) – horizontal strokes on soft tissue using heel of hand.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Tapotement (tapping) – springy taps to the thigh with closed loose fist.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Friction- short focused movements with finger tips on the underlying tissue.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					</a:t>
            </a:r>
            <a:r>
              <a:rPr lang="en-US" sz="900" smtClean="0">
                <a:latin typeface="Times New Roman" pitchFamily="18" charset="0"/>
              </a:rPr>
              <a:t>Copyright  2009 Dorothea V. Atkins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000" smtClean="0">
                <a:latin typeface="Times New Roman" pitchFamily="18" charset="0"/>
              </a:rPr>
              <a:t>					         All rights reserved.</a:t>
            </a:r>
            <a:endParaRPr lang="en-US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74A1A-E92D-43CC-AEF5-DB9CDBC5B400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Self-Massage Phases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Warm-up- general breathing and movements to warm the muscles and soft tissue.</a:t>
            </a:r>
          </a:p>
          <a:p>
            <a:pPr eaLnBrk="1" hangingPunct="1"/>
            <a:r>
              <a:rPr lang="en-US" b="1" smtClean="0"/>
              <a:t>Application- apply series of easy massage strokes with heel of hand and closed fist to quadriceps (thigh) muscles.</a:t>
            </a:r>
          </a:p>
          <a:p>
            <a:pPr eaLnBrk="1" hangingPunct="1"/>
            <a:r>
              <a:rPr lang="en-US" b="1" smtClean="0"/>
              <a:t>Relaxation- deep breathing.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429000" y="6172200"/>
            <a:ext cx="2687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572793-7AB9-4CB3-8D83-F28153BCFA0C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Self-Massage Sequence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048000" cy="47545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Warm-up</a:t>
            </a:r>
          </a:p>
          <a:p>
            <a:pPr eaLnBrk="1" hangingPunct="1">
              <a:buFontTx/>
              <a:buNone/>
            </a:pPr>
            <a:endParaRPr lang="en-US" sz="1000" b="1" dirty="0" smtClean="0"/>
          </a:p>
          <a:p>
            <a:pPr eaLnBrk="1" hangingPunct="1"/>
            <a:r>
              <a:rPr lang="en-US" b="1" dirty="0" smtClean="0"/>
              <a:t>Application (Self-Massage) </a:t>
            </a:r>
          </a:p>
          <a:p>
            <a:pPr lvl="1" eaLnBrk="1" hangingPunct="1"/>
            <a:r>
              <a:rPr lang="en-US" b="1" dirty="0" smtClean="0"/>
              <a:t>Gliding</a:t>
            </a:r>
          </a:p>
          <a:p>
            <a:pPr lvl="1" eaLnBrk="1" hangingPunct="1"/>
            <a:r>
              <a:rPr lang="en-US" b="1" dirty="0" smtClean="0"/>
              <a:t>Tapping</a:t>
            </a:r>
          </a:p>
          <a:p>
            <a:pPr lvl="1" eaLnBrk="1" hangingPunct="1"/>
            <a:r>
              <a:rPr lang="en-US" b="1" dirty="0" smtClean="0"/>
              <a:t>Friction strokes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Relaxation 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6096000" y="1524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5105400" y="160020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Quadriceps muscle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810000" y="6172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10200"/>
            <a:ext cx="4724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78091"/>
            <a:ext cx="4038600" cy="2851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521B03-1A8D-4B93-BFDB-1A303FD1CAC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Warm-Up Phase:  </a:t>
            </a:r>
            <a:br>
              <a:rPr lang="en-US" b="1" dirty="0" smtClean="0"/>
            </a:br>
            <a:r>
              <a:rPr lang="en-US" b="1" dirty="0" smtClean="0"/>
              <a:t>Deep Breathing 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46237"/>
            <a:ext cx="40386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en-US" sz="3200" b="1" i="1" dirty="0" smtClean="0"/>
          </a:p>
          <a:p>
            <a:pPr marL="533400" indent="-533400" eaLnBrk="1" hangingPunct="1"/>
            <a:r>
              <a:rPr lang="en-US" b="1" dirty="0" smtClean="0"/>
              <a:t>3 deep breaths</a:t>
            </a:r>
          </a:p>
          <a:p>
            <a:pPr marL="533400" indent="-533400" eaLnBrk="1" hangingPunct="1">
              <a:buFontTx/>
              <a:buNone/>
            </a:pPr>
            <a:endParaRPr lang="en-US" b="1" dirty="0" smtClean="0"/>
          </a:p>
          <a:p>
            <a:pPr marL="533400" indent="-533400" eaLnBrk="1" hangingPunct="1"/>
            <a:r>
              <a:rPr lang="en-US" b="1" dirty="0" smtClean="0"/>
              <a:t>Inhale naturally to the count of four </a:t>
            </a:r>
          </a:p>
          <a:p>
            <a:pPr marL="533400" indent="-533400" eaLnBrk="1" hangingPunct="1">
              <a:buFontTx/>
              <a:buNone/>
            </a:pPr>
            <a:endParaRPr lang="en-US" b="1" dirty="0" smtClean="0"/>
          </a:p>
          <a:p>
            <a:pPr marL="533400" indent="-533400" eaLnBrk="1" hangingPunct="1"/>
            <a:r>
              <a:rPr lang="en-US" b="1" dirty="0" smtClean="0"/>
              <a:t>Exhale to the count of four</a:t>
            </a:r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3810000" y="6172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841545-B12C-4980-9CE4-DFD4089C55CD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Warm-Up Phase: </a:t>
            </a:r>
            <a:br>
              <a:rPr lang="en-US" b="1" smtClean="0"/>
            </a:br>
            <a:r>
              <a:rPr lang="en-US" b="1" smtClean="0"/>
              <a:t>Shoulder Shrug</a:t>
            </a:r>
            <a:endParaRPr lang="en-US" sz="400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434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Raise right shoulder three times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Raise left shoulder three times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Raise both shoulders together three times</a:t>
            </a:r>
          </a:p>
        </p:txBody>
      </p:sp>
      <p:pic>
        <p:nvPicPr>
          <p:cNvPr id="9222" name="Picture 9" descr="VHI Copy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314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3810000" y="6172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408" y="2133600"/>
            <a:ext cx="3008783" cy="272018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93066A-034C-4396-82D0-0ABF41B07AC5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Warm-Up Phase: </a:t>
            </a:r>
            <a:br>
              <a:rPr lang="en-US" b="1" smtClean="0"/>
            </a:br>
            <a:r>
              <a:rPr lang="en-US" b="1" smtClean="0"/>
              <a:t>Arm Reaches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4419600" cy="4449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Raise right arm to front shoulder height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Lower right arm to lap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Raise left arm front to shoulder height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Lower left arm to lap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Repeat two more times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810000" y="61722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000"/>
              <a:t>Copyright  2009 Dorothea V. Atkins </a:t>
            </a:r>
          </a:p>
          <a:p>
            <a:pPr lvl="1"/>
            <a:r>
              <a:rPr lang="en-US" sz="1000"/>
              <a:t>              All rights reserved.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2133600"/>
            <a:ext cx="2277078" cy="3382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24322</TotalTime>
  <Words>1126</Words>
  <Application>Microsoft Office PowerPoint</Application>
  <PresentationFormat>On-screen Show (4:3)</PresentationFormat>
  <Paragraphs>290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Self-Massage for Osteoarthritis of the Knee</vt:lpstr>
      <vt:lpstr>Precautions</vt:lpstr>
      <vt:lpstr>Guidelines for Practice</vt:lpstr>
      <vt:lpstr>Self-Massage and Strokes</vt:lpstr>
      <vt:lpstr>Self-Massage Phases</vt:lpstr>
      <vt:lpstr>Self-Massage Sequence</vt:lpstr>
      <vt:lpstr>Warm-Up Phase:   Deep Breathing </vt:lpstr>
      <vt:lpstr>Warm-Up Phase:  Shoulder Shrug</vt:lpstr>
      <vt:lpstr>Warm-Up Phase:  Arm Reaches</vt:lpstr>
      <vt:lpstr>Warm-Up Phase:  Arm Raises</vt:lpstr>
      <vt:lpstr>Warm-Up Phase: Wrist Circles</vt:lpstr>
      <vt:lpstr>Warm-Up Phase: Thigh Muscle</vt:lpstr>
      <vt:lpstr>Application: Tapotement /Tapping Thigh</vt:lpstr>
      <vt:lpstr>Application of Lubricant</vt:lpstr>
      <vt:lpstr>Key Concepts for Application of Self-Massage</vt:lpstr>
      <vt:lpstr>Application: Front Glide of Right Thigh</vt:lpstr>
      <vt:lpstr>Application: Outside Glide of Right Thigh</vt:lpstr>
      <vt:lpstr>Application:  Inner Glide of Right Thigh</vt:lpstr>
      <vt:lpstr>Application: Front Glide of Left Thigh</vt:lpstr>
      <vt:lpstr>Application:  Outside Glide of Left Thigh</vt:lpstr>
      <vt:lpstr>Application: Inner Glide of Left Thigh</vt:lpstr>
      <vt:lpstr>Application:  Outside Glide of Left Thigh</vt:lpstr>
      <vt:lpstr>Application:  Knee Friction</vt:lpstr>
      <vt:lpstr>Application:  Glide Stroke</vt:lpstr>
      <vt:lpstr>Relaxation – Breath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Self-Massage of the Quadriceps Muscles</dc:title>
  <dc:creator>magiq</dc:creator>
  <cp:lastModifiedBy>irena</cp:lastModifiedBy>
  <cp:revision>144</cp:revision>
  <dcterms:created xsi:type="dcterms:W3CDTF">2009-01-04T01:54:32Z</dcterms:created>
  <dcterms:modified xsi:type="dcterms:W3CDTF">2013-02-19T21:58:07Z</dcterms:modified>
</cp:coreProperties>
</file>